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1" r:id="rId3"/>
    <p:sldId id="267" r:id="rId4"/>
    <p:sldId id="281" r:id="rId5"/>
    <p:sldId id="257" r:id="rId6"/>
    <p:sldId id="282" r:id="rId7"/>
    <p:sldId id="260" r:id="rId8"/>
    <p:sldId id="265" r:id="rId9"/>
    <p:sldId id="283" r:id="rId10"/>
    <p:sldId id="258" r:id="rId11"/>
    <p:sldId id="284" r:id="rId12"/>
    <p:sldId id="262" r:id="rId13"/>
    <p:sldId id="285" r:id="rId14"/>
    <p:sldId id="261" r:id="rId15"/>
    <p:sldId id="264" r:id="rId16"/>
    <p:sldId id="287" r:id="rId17"/>
    <p:sldId id="305" r:id="rId18"/>
    <p:sldId id="286" r:id="rId19"/>
    <p:sldId id="276" r:id="rId20"/>
    <p:sldId id="295" r:id="rId21"/>
    <p:sldId id="288" r:id="rId22"/>
    <p:sldId id="304" r:id="rId23"/>
    <p:sldId id="307" r:id="rId24"/>
    <p:sldId id="303" r:id="rId25"/>
    <p:sldId id="268" r:id="rId26"/>
    <p:sldId id="294" r:id="rId27"/>
    <p:sldId id="273" r:id="rId28"/>
    <p:sldId id="274" r:id="rId29"/>
    <p:sldId id="308" r:id="rId30"/>
    <p:sldId id="298" r:id="rId31"/>
    <p:sldId id="269" r:id="rId32"/>
    <p:sldId id="275" r:id="rId33"/>
    <p:sldId id="296" r:id="rId34"/>
    <p:sldId id="270" r:id="rId35"/>
    <p:sldId id="301" r:id="rId36"/>
    <p:sldId id="309" r:id="rId37"/>
    <p:sldId id="297" r:id="rId38"/>
    <p:sldId id="272" r:id="rId39"/>
    <p:sldId id="277" r:id="rId40"/>
    <p:sldId id="299" r:id="rId41"/>
    <p:sldId id="271" r:id="rId42"/>
    <p:sldId id="289" r:id="rId43"/>
    <p:sldId id="290" r:id="rId44"/>
    <p:sldId id="292" r:id="rId45"/>
    <p:sldId id="279" r:id="rId46"/>
    <p:sldId id="302" r:id="rId47"/>
    <p:sldId id="280" r:id="rId48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91" autoAdjust="0"/>
    <p:restoredTop sz="94660"/>
  </p:normalViewPr>
  <p:slideViewPr>
    <p:cSldViewPr snapToGrid="0">
      <p:cViewPr varScale="1">
        <p:scale>
          <a:sx n="62" d="100"/>
          <a:sy n="62" d="100"/>
        </p:scale>
        <p:origin x="29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B983-4991-4AF1-942A-09CB0B7F0D2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F2A9D-226C-4E03-B59B-986237BE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43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B983-4991-4AF1-942A-09CB0B7F0D2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F2A9D-226C-4E03-B59B-986237BE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09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B983-4991-4AF1-942A-09CB0B7F0D2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F2A9D-226C-4E03-B59B-986237BE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2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B983-4991-4AF1-942A-09CB0B7F0D2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F2A9D-226C-4E03-B59B-986237BE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45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B983-4991-4AF1-942A-09CB0B7F0D2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F2A9D-226C-4E03-B59B-986237BE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20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B983-4991-4AF1-942A-09CB0B7F0D2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F2A9D-226C-4E03-B59B-986237BE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88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B983-4991-4AF1-942A-09CB0B7F0D2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F2A9D-226C-4E03-B59B-986237BE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90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B983-4991-4AF1-942A-09CB0B7F0D2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F2A9D-226C-4E03-B59B-986237BE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73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B983-4991-4AF1-942A-09CB0B7F0D2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F2A9D-226C-4E03-B59B-986237BE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4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B983-4991-4AF1-942A-09CB0B7F0D2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F2A9D-226C-4E03-B59B-986237BE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39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B983-4991-4AF1-942A-09CB0B7F0D2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F2A9D-226C-4E03-B59B-986237BE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1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0B983-4991-4AF1-942A-09CB0B7F0D2D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F2A9D-226C-4E03-B59B-986237BEE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4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youtu.be/XOPVGNnSb5Y" TargetMode="Externa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94E70-07E7-4A89-8FDE-F4C14B913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3633"/>
            <a:ext cx="7772400" cy="2387600"/>
          </a:xfrm>
        </p:spPr>
        <p:txBody>
          <a:bodyPr>
            <a:noAutofit/>
          </a:bodyPr>
          <a:lstStyle/>
          <a:p>
            <a:r>
              <a:rPr lang="en-US" sz="36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Demystifying Concept Mapping: Applications in Teaching Introductory Biology and Anatomy and Physiology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E183D1-50DF-4E6F-9573-505C02ACF6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48715"/>
            <a:ext cx="6858000" cy="614855"/>
          </a:xfrm>
        </p:spPr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Peter J. Park and K. Emma Emanuel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5C7A99-5E79-4783-AC40-4BCA709B4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46" y="4478927"/>
            <a:ext cx="4740710" cy="817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D9512D-13FC-4BFA-8DFA-E986138A9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275" y="4541204"/>
            <a:ext cx="3695179" cy="621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0A7D7D-E3C7-44F3-8344-2DBA3BA45C1B}"/>
              </a:ext>
            </a:extLst>
          </p:cNvPr>
          <p:cNvSpPr txBox="1"/>
          <p:nvPr/>
        </p:nvSpPr>
        <p:spPr>
          <a:xfrm>
            <a:off x="1414693" y="5411133"/>
            <a:ext cx="6314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ViABLE</a:t>
            </a: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Association for Biology Laboratory Education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6-24-2021</a:t>
            </a:r>
          </a:p>
        </p:txBody>
      </p:sp>
      <p:pic>
        <p:nvPicPr>
          <p:cNvPr id="8" name="Picture 7" descr="A person smiling for the picture&#10;&#10;Description automatically generated with low confidence">
            <a:extLst>
              <a:ext uri="{FF2B5EF4-FFF2-40B4-BE49-F238E27FC236}">
                <a16:creationId xmlns:a16="http://schemas.microsoft.com/office/drawing/2014/main" id="{58252109-CE4E-4D98-B302-366ADAAA1A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6" t="13198" r="22328" b="18664"/>
          <a:stretch/>
        </p:blipFill>
        <p:spPr>
          <a:xfrm>
            <a:off x="2769833" y="2838133"/>
            <a:ext cx="879399" cy="9144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E1493A-5215-4897-9DF9-2C697F8EE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3324" y="2838133"/>
            <a:ext cx="587296" cy="901472"/>
          </a:xfrm>
          <a:prstGeom prst="rect">
            <a:avLst/>
          </a:prstGeom>
        </p:spPr>
      </p:pic>
      <p:pic>
        <p:nvPicPr>
          <p:cNvPr id="10" name="Picture 2" descr="Association for Biology Laboratory Education">
            <a:extLst>
              <a:ext uri="{FF2B5EF4-FFF2-40B4-BE49-F238E27FC236}">
                <a16:creationId xmlns:a16="http://schemas.microsoft.com/office/drawing/2014/main" id="{9DA2FB06-4740-4674-A839-4457B7CB2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945" y="6135098"/>
            <a:ext cx="2753786" cy="6640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266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F7A4A-2DF0-420E-B257-80E2F5583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924" y="167620"/>
            <a:ext cx="2963635" cy="487108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Sivaraman</a:t>
            </a:r>
            <a:r>
              <a:rPr lang="en-US" sz="24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(2020) 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1028F-BCDB-42B5-B855-99D755320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114" y="654728"/>
            <a:ext cx="6479886" cy="1979615"/>
          </a:xfrm>
        </p:spPr>
        <p:txBody>
          <a:bodyPr>
            <a:noAutofit/>
          </a:bodyPr>
          <a:lstStyle/>
          <a:p>
            <a:r>
              <a:rPr lang="en-US" sz="1600" b="1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Goal of </a:t>
            </a:r>
            <a:r>
              <a:rPr lang="en-US" sz="16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Study: </a:t>
            </a: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Tested </a:t>
            </a:r>
            <a:r>
              <a:rPr lang="en-US" sz="1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the effectiveness of concept mapping in an undergraduate </a:t>
            </a:r>
            <a:r>
              <a:rPr lang="en-US" sz="1600" b="1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biochemistry course (lipid chemistry and metabolism)</a:t>
            </a:r>
            <a:r>
              <a:rPr lang="en-US" sz="1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r>
              <a:rPr lang="en-US" sz="1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16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  <a:sym typeface="Wingdings" panose="05000000000000000000" pitchFamily="2" charset="2"/>
              </a:rPr>
              <a:t>CONTENT MASTERY</a:t>
            </a:r>
            <a:endParaRPr lang="en-US" sz="1600" b="1" dirty="0">
              <a:effectLst/>
              <a:highlight>
                <a:srgbClr val="FFFF00"/>
              </a:highlight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r>
              <a:rPr lang="en-US" sz="1600" b="1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Results</a:t>
            </a: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: </a:t>
            </a:r>
          </a:p>
          <a:p>
            <a:pPr marL="457200" lvl="1" indent="0">
              <a:buNone/>
            </a:pP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- For content assessment, treatment group outperformed controls.</a:t>
            </a:r>
          </a:p>
          <a:p>
            <a:pPr marL="457200" lvl="1" indent="0"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>- For attitudes assessment, overwhelming majority (87%) of students (treatment and control combined) expressed that concept mapping helped them understand the lecture content. </a:t>
            </a:r>
          </a:p>
          <a:p>
            <a:endParaRPr lang="en-US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A23670-34AE-4B00-9918-55C1906A1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641" y="1008592"/>
            <a:ext cx="2260245" cy="127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54E44F9-D780-4819-911D-9EC4E9710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122" y="4670235"/>
            <a:ext cx="2540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8DE54AD-27F3-4973-86D6-5AA2AE9838E9}"/>
              </a:ext>
            </a:extLst>
          </p:cNvPr>
          <p:cNvSpPr txBox="1">
            <a:spLocks/>
          </p:cNvSpPr>
          <p:nvPr/>
        </p:nvSpPr>
        <p:spPr>
          <a:xfrm>
            <a:off x="1618924" y="3709952"/>
            <a:ext cx="2574982" cy="5115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Zadeh et al. (2015)</a:t>
            </a:r>
            <a:endParaRPr lang="en-US" sz="240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4B2CBEB-ABC2-488E-85C3-04D47C4DB8A2}"/>
              </a:ext>
            </a:extLst>
          </p:cNvPr>
          <p:cNvSpPr txBox="1">
            <a:spLocks/>
          </p:cNvSpPr>
          <p:nvPr/>
        </p:nvSpPr>
        <p:spPr>
          <a:xfrm>
            <a:off x="217727" y="4348864"/>
            <a:ext cx="5744910" cy="20596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Goal of Study: </a:t>
            </a: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Explored the effectiveness of concept mapping in the learning of </a:t>
            </a:r>
            <a:r>
              <a:rPr lang="en-US" sz="1600" b="1" dirty="0">
                <a:solidFill>
                  <a:srgbClr val="0000FF"/>
                </a:solidFill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nursing skills</a:t>
            </a: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(e.g., cleaning, injection, </a:t>
            </a:r>
            <a:r>
              <a:rPr lang="en-US" sz="160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and sterilizing). </a:t>
            </a: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600" b="1" dirty="0">
                <a:highlight>
                  <a:srgbClr val="FFFF00"/>
                </a:highligh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  <a:sym typeface="Wingdings" panose="05000000000000000000" pitchFamily="2" charset="2"/>
              </a:rPr>
              <a:t>SKILLS</a:t>
            </a:r>
            <a:r>
              <a:rPr lang="en-US" sz="1600" b="1" dirty="0">
                <a:highlight>
                  <a:srgbClr val="FFFF00"/>
                </a:highlight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MASTERY</a:t>
            </a:r>
          </a:p>
          <a:p>
            <a:r>
              <a:rPr lang="en-US" sz="1600" b="1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Results: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      - Mean scores of the treatment group were higher than those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>
                <a:latin typeface="Calibri" panose="020F0502020204030204" pitchFamily="34" charset="0"/>
                <a:ea typeface="Malgun Gothic" panose="020B0503020000020004" pitchFamily="34" charset="-127"/>
                <a:cs typeface="Calibri" panose="020F0502020204030204" pitchFamily="34" charset="0"/>
              </a:rPr>
              <a:t>       of the control group.</a:t>
            </a:r>
          </a:p>
          <a:p>
            <a:endParaRPr lang="en-US" sz="16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48332C-452F-4F62-9EFC-DE77F2B06776}"/>
              </a:ext>
            </a:extLst>
          </p:cNvPr>
          <p:cNvCxnSpPr/>
          <p:nvPr/>
        </p:nvCxnSpPr>
        <p:spPr>
          <a:xfrm>
            <a:off x="0" y="3314670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258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DE4A9-C2EA-4A02-9E9F-7223EADC5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12FDA-DF5B-452B-AE2B-81F5F84B2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734115" cy="4095781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What is Concept Mapping?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What is a Concept Map?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Literature Review</a:t>
            </a:r>
          </a:p>
          <a:p>
            <a:r>
              <a:rPr lang="en-US" dirty="0"/>
              <a:t>Pros and Cons of Concept Maps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Classroom Implementation of Concept Maps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Introduction to CMAPS software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Case Studies in Introductory Biology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Case Studies in Anatomy and Physiology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54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BE0AD-3269-4E56-9AD3-C4408956A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272" y="219671"/>
            <a:ext cx="7886700" cy="84426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Pros/Cons of Concept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71274-C07E-43F0-B389-E7CFB5B32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61594"/>
            <a:ext cx="3677020" cy="463247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PROS</a:t>
            </a:r>
          </a:p>
          <a:p>
            <a:pPr marL="0" indent="0" algn="ctr">
              <a:buNone/>
            </a:pPr>
            <a:endParaRPr lang="en-US" sz="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Elicits prior knowledge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Encourages high-level Bloom’s learning (analysis, synthesis)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Integrative across topics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Adaptive, flexible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Many right versions (NOTE: Some can be wrong!)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Visual, diagrammatic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Minimizes rote learning (e.g., memorization, flash cards, outlines)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Supplements and enhances existing learning habits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Quick evaluation tool of student mastery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4D050C-1CDF-4AE2-B040-1E58B48F1D35}"/>
              </a:ext>
            </a:extLst>
          </p:cNvPr>
          <p:cNvSpPr/>
          <p:nvPr/>
        </p:nvSpPr>
        <p:spPr>
          <a:xfrm>
            <a:off x="488272" y="1063933"/>
            <a:ext cx="3957775" cy="4946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50CE70-95F6-49D7-ACA7-785BC895BBCE}"/>
              </a:ext>
            </a:extLst>
          </p:cNvPr>
          <p:cNvSpPr/>
          <p:nvPr/>
        </p:nvSpPr>
        <p:spPr>
          <a:xfrm>
            <a:off x="4446047" y="1063932"/>
            <a:ext cx="3957775" cy="4946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AF45BDC-BE5B-4E3C-876F-051EC64FA39E}"/>
              </a:ext>
            </a:extLst>
          </p:cNvPr>
          <p:cNvSpPr txBox="1">
            <a:spLocks/>
          </p:cNvSpPr>
          <p:nvPr/>
        </p:nvSpPr>
        <p:spPr>
          <a:xfrm>
            <a:off x="4586430" y="1161593"/>
            <a:ext cx="3677020" cy="46324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CONS</a:t>
            </a:r>
          </a:p>
          <a:p>
            <a:pPr marL="0" indent="0" algn="ctr">
              <a:buNone/>
            </a:pPr>
            <a:endParaRPr lang="en-US" sz="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Requires prior knowledge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Encourages high-level Bloom’s learning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Difficult to grade! (NOT rubric-friendly)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May take time for students to master (students may be frustrated initially)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In-class map building activity can be time-intensive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Not always applicable to all subjects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Some maps make sense only to the map’s author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13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DE4A9-C2EA-4A02-9E9F-7223EADC5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12FDA-DF5B-452B-AE2B-81F5F84B2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734115" cy="4095781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What is Concept Mapping?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What is a Concept Map?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Literature Review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Pros and Cons of Concept Maps</a:t>
            </a:r>
          </a:p>
          <a:p>
            <a:r>
              <a:rPr lang="en-US" dirty="0"/>
              <a:t>Classroom Implementation of Concept Maps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Introduction to CMAPS software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Case Studies in Introductory Biology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Case Studies in Anatomy and Physiology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90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D915F-FD53-4EEF-806D-28210E1D7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9992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  <a:latin typeface="+mn-lt"/>
              </a:rPr>
              <a:t>How do you use concept maps?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33E41-DAF1-449C-9683-30997E846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74" y="1602585"/>
            <a:ext cx="7996876" cy="46861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FF"/>
                </a:solidFill>
              </a:rPr>
              <a:t>Method 1: </a:t>
            </a:r>
            <a:r>
              <a:rPr lang="en-US" dirty="0"/>
              <a:t>“Modeling” - Teach students how to build concept maps using a simple example, then encourage students to build their own for course content/studying purposes.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00FF"/>
                </a:solidFill>
              </a:rPr>
              <a:t>Method 2: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Provide students pre-made concept maps (Today is your lucky day!)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00FF"/>
                </a:solidFill>
              </a:rPr>
              <a:t>Method 3: </a:t>
            </a:r>
            <a:r>
              <a:rPr lang="en-US" dirty="0"/>
              <a:t>Provide students incomplete concept maps that have be completed by students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00FF"/>
                </a:solidFill>
              </a:rPr>
              <a:t>Method 4: </a:t>
            </a:r>
            <a:r>
              <a:rPr lang="en-US" dirty="0"/>
              <a:t>Showcase building a concept map during lecture (all while encouraging real-time feedback!) and then as a “gift,” provide the map to the class!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00FF"/>
                </a:solidFill>
              </a:rPr>
              <a:t>Method 5: </a:t>
            </a:r>
            <a:r>
              <a:rPr lang="en-US" dirty="0"/>
              <a:t>Concept maps can be used for formative assessment (graded or ungraded) and summative assessment.</a:t>
            </a:r>
          </a:p>
        </p:txBody>
      </p:sp>
    </p:spTree>
    <p:extLst>
      <p:ext uri="{BB962C8B-B14F-4D97-AF65-F5344CB8AC3E}">
        <p14:creationId xmlns:p14="http://schemas.microsoft.com/office/powerpoint/2010/main" val="18957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7D4A5-5064-4E91-BB34-1049C61BE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3004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+mn-lt"/>
              </a:rPr>
              <a:t>Suggestions for Getting Comfortable with Concept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603C0-2CD1-41F0-A1B1-C91856A81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044010" cy="4301798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Read other people’s concept maps!</a:t>
            </a:r>
          </a:p>
          <a:p>
            <a:r>
              <a:rPr lang="en-US" dirty="0">
                <a:solidFill>
                  <a:srgbClr val="0000FF"/>
                </a:solidFill>
              </a:rPr>
              <a:t>Have patience. </a:t>
            </a:r>
            <a:r>
              <a:rPr lang="en-US" dirty="0"/>
              <a:t>Novice concept map learners may take time to master this technique.</a:t>
            </a:r>
          </a:p>
          <a:p>
            <a:r>
              <a:rPr lang="en-US" dirty="0">
                <a:solidFill>
                  <a:srgbClr val="0000FF"/>
                </a:solidFill>
              </a:rPr>
              <a:t>Start simple. </a:t>
            </a:r>
            <a:r>
              <a:rPr lang="en-US" dirty="0"/>
              <a:t>Consider using a non-biology example to teach concept map building techniques.</a:t>
            </a:r>
          </a:p>
          <a:p>
            <a:r>
              <a:rPr lang="en-US" dirty="0">
                <a:solidFill>
                  <a:srgbClr val="0000FF"/>
                </a:solidFill>
              </a:rPr>
              <a:t>Keep it simple. </a:t>
            </a:r>
            <a:r>
              <a:rPr lang="en-US" dirty="0"/>
              <a:t>If you plan to use many concept maps in a course, try to be consistent in the links and umbrella terms.</a:t>
            </a:r>
          </a:p>
          <a:p>
            <a:r>
              <a:rPr lang="en-US" dirty="0"/>
              <a:t>Concept maps are </a:t>
            </a:r>
            <a:r>
              <a:rPr lang="en-US" dirty="0">
                <a:solidFill>
                  <a:srgbClr val="0000FF"/>
                </a:solidFill>
              </a:rPr>
              <a:t>often read left-to-right and top-to-bottom.</a:t>
            </a:r>
          </a:p>
          <a:p>
            <a:r>
              <a:rPr lang="en-US" dirty="0">
                <a:solidFill>
                  <a:srgbClr val="0000FF"/>
                </a:solidFill>
              </a:rPr>
              <a:t>Color code </a:t>
            </a:r>
            <a:r>
              <a:rPr lang="en-US" dirty="0"/>
              <a:t>concept bubbles!</a:t>
            </a:r>
          </a:p>
          <a:p>
            <a:r>
              <a:rPr lang="en-US" dirty="0">
                <a:solidFill>
                  <a:srgbClr val="0000FF"/>
                </a:solidFill>
              </a:rPr>
              <a:t>Couple</a:t>
            </a:r>
            <a:r>
              <a:rPr lang="en-US" dirty="0"/>
              <a:t> concept maps with other resources.</a:t>
            </a:r>
          </a:p>
          <a:p>
            <a:r>
              <a:rPr lang="en-US" dirty="0"/>
              <a:t>Don’t be afraid to </a:t>
            </a:r>
            <a:r>
              <a:rPr lang="en-US" dirty="0">
                <a:solidFill>
                  <a:srgbClr val="0000FF"/>
                </a:solidFill>
              </a:rPr>
              <a:t>be creative.</a:t>
            </a:r>
          </a:p>
        </p:txBody>
      </p:sp>
    </p:spTree>
    <p:extLst>
      <p:ext uri="{BB962C8B-B14F-4D97-AF65-F5344CB8AC3E}">
        <p14:creationId xmlns:p14="http://schemas.microsoft.com/office/powerpoint/2010/main" val="259070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7AD9D64-08C6-4990-9773-5048FA02E85A}"/>
              </a:ext>
            </a:extLst>
          </p:cNvPr>
          <p:cNvSpPr txBox="1"/>
          <p:nvPr/>
        </p:nvSpPr>
        <p:spPr>
          <a:xfrm>
            <a:off x="365760" y="366375"/>
            <a:ext cx="831088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Keep it simple. </a:t>
            </a:r>
            <a:r>
              <a:rPr lang="en-US" dirty="0"/>
              <a:t>If you plan to use many concept maps in a course, try to be consistent in the links and umbrella terms.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686B99-0C04-469B-A699-3542F7F6BC9D}"/>
              </a:ext>
            </a:extLst>
          </p:cNvPr>
          <p:cNvSpPr txBox="1"/>
          <p:nvPr/>
        </p:nvSpPr>
        <p:spPr>
          <a:xfrm>
            <a:off x="2079041" y="1705085"/>
            <a:ext cx="5277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LEGEND: Anatomy and Physiology Concept Map Links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96487E-6367-4C95-93D5-E76E3E39F9C5}"/>
              </a:ext>
            </a:extLst>
          </p:cNvPr>
          <p:cNvSpPr/>
          <p:nvPr/>
        </p:nvSpPr>
        <p:spPr>
          <a:xfrm>
            <a:off x="694481" y="1597307"/>
            <a:ext cx="7697165" cy="50795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6F04D0-0368-4E8A-A73A-8782D4DDD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22" y="2441836"/>
            <a:ext cx="7147258" cy="366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4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1186A6-D2E2-461C-9B87-24BD34531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4588"/>
            <a:ext cx="9144000" cy="356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98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BAEBFB2-6302-44B5-8A92-8EBB6DF6A021}"/>
              </a:ext>
            </a:extLst>
          </p:cNvPr>
          <p:cNvSpPr txBox="1"/>
          <p:nvPr/>
        </p:nvSpPr>
        <p:spPr>
          <a:xfrm>
            <a:off x="2470172" y="92598"/>
            <a:ext cx="43281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Couple</a:t>
            </a:r>
            <a:r>
              <a:rPr lang="en-US" dirty="0"/>
              <a:t> concept maps with other resources.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3CF7ED-A61C-40D1-A6C5-9B4D99F90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503" y="729206"/>
            <a:ext cx="7509437" cy="60361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333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DFEFAC8-0408-41EB-A79B-3E82C5AA2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671" y="694328"/>
            <a:ext cx="5829530" cy="61636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D617C46-DCDE-4949-B0A6-4CBB121AF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3" y="2303362"/>
            <a:ext cx="2340429" cy="2476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4D9CF0-DD9F-4A7E-A67F-8D62FFE1D433}"/>
              </a:ext>
            </a:extLst>
          </p:cNvPr>
          <p:cNvSpPr txBox="1"/>
          <p:nvPr/>
        </p:nvSpPr>
        <p:spPr>
          <a:xfrm>
            <a:off x="2470172" y="92598"/>
            <a:ext cx="43281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Couple</a:t>
            </a:r>
            <a:r>
              <a:rPr lang="en-US" dirty="0"/>
              <a:t> concept maps with other resources.</a:t>
            </a:r>
          </a:p>
        </p:txBody>
      </p:sp>
    </p:spTree>
    <p:extLst>
      <p:ext uri="{BB962C8B-B14F-4D97-AF65-F5344CB8AC3E}">
        <p14:creationId xmlns:p14="http://schemas.microsoft.com/office/powerpoint/2010/main" val="111800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D6883-9721-4FE0-BEBD-7C2EDF045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2647" y="3077418"/>
            <a:ext cx="3727050" cy="7031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000" dirty="0" err="1"/>
              <a:t>Mentimeter</a:t>
            </a:r>
            <a:r>
              <a:rPr lang="en-US" sz="4000" dirty="0"/>
              <a:t> Break</a:t>
            </a:r>
          </a:p>
        </p:txBody>
      </p:sp>
    </p:spTree>
    <p:extLst>
      <p:ext uri="{BB962C8B-B14F-4D97-AF65-F5344CB8AC3E}">
        <p14:creationId xmlns:p14="http://schemas.microsoft.com/office/powerpoint/2010/main" val="1195237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giosperm Life Cycle Concept Map_default (1)">
            <a:hlinkClick r:id="" action="ppaction://media"/>
            <a:extLst>
              <a:ext uri="{FF2B5EF4-FFF2-40B4-BE49-F238E27FC236}">
                <a16:creationId xmlns:a16="http://schemas.microsoft.com/office/drawing/2014/main" id="{8BB993BD-90E1-46DA-BCF9-EEB7275E79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97452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579603-B286-413F-80B7-34361D4B1979}"/>
              </a:ext>
            </a:extLst>
          </p:cNvPr>
          <p:cNvSpPr txBox="1"/>
          <p:nvPr/>
        </p:nvSpPr>
        <p:spPr>
          <a:xfrm>
            <a:off x="2470172" y="92598"/>
            <a:ext cx="43281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Couple</a:t>
            </a:r>
            <a:r>
              <a:rPr lang="en-US" dirty="0"/>
              <a:t> concept maps with other resources.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72A9A9-DA96-44E8-BA0F-6935427284B8}"/>
              </a:ext>
            </a:extLst>
          </p:cNvPr>
          <p:cNvSpPr txBox="1"/>
          <p:nvPr/>
        </p:nvSpPr>
        <p:spPr>
          <a:xfrm>
            <a:off x="2186086" y="6318201"/>
            <a:ext cx="5049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effectLst/>
                <a:latin typeface="Roboto" panose="02000000000000000000" pitchFamily="2" charset="0"/>
                <a:hlinkClick r:id="rId5"/>
              </a:rPr>
              <a:t>https://youtu.be/XOPVGNnSb5Y</a:t>
            </a:r>
            <a:r>
              <a:rPr lang="en-US" b="0" i="0" u="none" strike="noStrike" dirty="0">
                <a:effectLst/>
                <a:latin typeface="Roboto" panose="02000000000000000000" pitchFamily="2" charset="0"/>
              </a:rPr>
              <a:t> (demo: 12:12)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71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DE4A9-C2EA-4A02-9E9F-7223EADC5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12FDA-DF5B-452B-AE2B-81F5F84B2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734115" cy="4095781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What is Concept Mapping?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What is a Concept Map?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Literature Review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Pros and Cons of Concept Maps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Classroom Implementation of Concept Maps</a:t>
            </a:r>
          </a:p>
          <a:p>
            <a:r>
              <a:rPr lang="en-US" dirty="0"/>
              <a:t>Introduction to CMAPS software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Case Studies in Introductory Biology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Case Studies in Anatomy and Physiology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479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AD2D6-1B68-48E0-AFF7-5B356D51E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10" y="1003179"/>
            <a:ext cx="8038732" cy="180438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CMAPS SOFTWARE WALKTHROUGH AND EXERCISE: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4E373CB-B99D-4FE4-80B4-2CAA390D9DC3}"/>
              </a:ext>
            </a:extLst>
          </p:cNvPr>
          <p:cNvSpPr txBox="1">
            <a:spLocks/>
          </p:cNvSpPr>
          <p:nvPr/>
        </p:nvSpPr>
        <p:spPr>
          <a:xfrm>
            <a:off x="980982" y="3109404"/>
            <a:ext cx="7182035" cy="1461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What is the structure of your favorite course?</a:t>
            </a:r>
          </a:p>
        </p:txBody>
      </p:sp>
    </p:spTree>
    <p:extLst>
      <p:ext uri="{BB962C8B-B14F-4D97-AF65-F5344CB8AC3E}">
        <p14:creationId xmlns:p14="http://schemas.microsoft.com/office/powerpoint/2010/main" val="161833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85DDB4F-E0E4-4009-A3A5-02604A4F4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3294"/>
            <a:ext cx="9144000" cy="345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83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DE4A9-C2EA-4A02-9E9F-7223EADC5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12FDA-DF5B-452B-AE2B-81F5F84B2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734115" cy="4095781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What is Concept Mapping?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What is a Concept Map?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Literature Review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Pros and Cons of Concept Maps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Classroom Implementation of Concept Maps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Introduction to CMAPS software</a:t>
            </a:r>
          </a:p>
          <a:p>
            <a:r>
              <a:rPr lang="en-US" dirty="0"/>
              <a:t>Case Studies in Introductory Biology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Case Studies in Anatomy and Physiology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053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33E41-DAF1-449C-9683-30997E846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932" y="235424"/>
            <a:ext cx="8621882" cy="971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00FF"/>
                </a:solidFill>
              </a:rPr>
              <a:t>Method 1: </a:t>
            </a:r>
            <a:r>
              <a:rPr lang="en-US" sz="2000" dirty="0"/>
              <a:t>“Modeling” - Teach students how to build concept maps using a simple example, then encourage students to build their own for course content/studying purposes.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90A4A9-7701-4C4A-846C-39483910E668}"/>
              </a:ext>
            </a:extLst>
          </p:cNvPr>
          <p:cNvSpPr txBox="1"/>
          <p:nvPr/>
        </p:nvSpPr>
        <p:spPr>
          <a:xfrm>
            <a:off x="1050687" y="1876949"/>
            <a:ext cx="7070271" cy="41549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u="sng" dirty="0"/>
              <a:t>EXAMPLE:</a:t>
            </a:r>
            <a:r>
              <a:rPr lang="en-US" sz="2400" dirty="0"/>
              <a:t> Place the following terms into a single concept map:</a:t>
            </a:r>
          </a:p>
          <a:p>
            <a:endParaRPr lang="en-US" sz="2400" dirty="0"/>
          </a:p>
          <a:p>
            <a:r>
              <a:rPr lang="en-US" sz="2400" dirty="0"/>
              <a:t>Matter</a:t>
            </a:r>
          </a:p>
          <a:p>
            <a:r>
              <a:rPr lang="en-US" sz="2400" dirty="0"/>
              <a:t>Atom</a:t>
            </a:r>
          </a:p>
          <a:p>
            <a:r>
              <a:rPr lang="en-US" sz="2400" dirty="0"/>
              <a:t>Elements</a:t>
            </a:r>
          </a:p>
          <a:p>
            <a:r>
              <a:rPr lang="en-US" sz="2400" dirty="0"/>
              <a:t>Metal</a:t>
            </a:r>
          </a:p>
          <a:p>
            <a:r>
              <a:rPr lang="en-US" sz="2400" dirty="0"/>
              <a:t>Non-metal</a:t>
            </a:r>
          </a:p>
          <a:p>
            <a:r>
              <a:rPr lang="en-US" sz="2400" dirty="0"/>
              <a:t>Neutrons</a:t>
            </a:r>
          </a:p>
          <a:p>
            <a:r>
              <a:rPr lang="en-US" sz="2400" dirty="0"/>
              <a:t>Subatomic Particles</a:t>
            </a:r>
          </a:p>
          <a:p>
            <a:r>
              <a:rPr lang="en-US" sz="2400" dirty="0"/>
              <a:t>Anion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9ADAE5-648B-48EF-B162-0D8A7C770DA7}"/>
              </a:ext>
            </a:extLst>
          </p:cNvPr>
          <p:cNvSpPr txBox="1"/>
          <p:nvPr/>
        </p:nvSpPr>
        <p:spPr>
          <a:xfrm>
            <a:off x="4474244" y="2984945"/>
            <a:ext cx="2590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Protons</a:t>
            </a:r>
          </a:p>
          <a:p>
            <a:r>
              <a:rPr lang="en-US" sz="2400" dirty="0"/>
              <a:t>Electrons</a:t>
            </a:r>
          </a:p>
          <a:p>
            <a:r>
              <a:rPr lang="en-US" sz="2400" dirty="0"/>
              <a:t>Mass Number</a:t>
            </a:r>
          </a:p>
          <a:p>
            <a:r>
              <a:rPr lang="en-US" sz="2400" dirty="0"/>
              <a:t>Atomic Number</a:t>
            </a:r>
          </a:p>
          <a:p>
            <a:r>
              <a:rPr lang="en-US" sz="2400"/>
              <a:t>Chemical Reactions</a:t>
            </a:r>
            <a:endParaRPr lang="en-US" sz="2400" dirty="0"/>
          </a:p>
          <a:p>
            <a:r>
              <a:rPr lang="en-US" sz="2400" dirty="0"/>
              <a:t>Isotope</a:t>
            </a:r>
          </a:p>
          <a:p>
            <a:r>
              <a:rPr lang="en-US" sz="2400" dirty="0"/>
              <a:t>Ion</a:t>
            </a:r>
          </a:p>
          <a:p>
            <a:r>
              <a:rPr lang="en-US" sz="2400" dirty="0"/>
              <a:t>Cation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4A5E61-B9C0-438F-A032-7FBEE16FC2F2}"/>
              </a:ext>
            </a:extLst>
          </p:cNvPr>
          <p:cNvSpPr/>
          <p:nvPr/>
        </p:nvSpPr>
        <p:spPr>
          <a:xfrm>
            <a:off x="713232" y="1636776"/>
            <a:ext cx="7690104" cy="45628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2822F-99ED-4BC4-BD4D-7200FDA22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83" y="2536596"/>
            <a:ext cx="7670398" cy="111434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Please open the file “ABLE_Method1_Demo.cmap” in CMAPS (located in Method 1 folder).</a:t>
            </a:r>
          </a:p>
        </p:txBody>
      </p:sp>
    </p:spTree>
    <p:extLst>
      <p:ext uri="{BB962C8B-B14F-4D97-AF65-F5344CB8AC3E}">
        <p14:creationId xmlns:p14="http://schemas.microsoft.com/office/powerpoint/2010/main" val="1874065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AD2D6-1B68-48E0-AFF7-5B356D51E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27" y="2677885"/>
            <a:ext cx="3483430" cy="1189946"/>
          </a:xfrm>
        </p:spPr>
        <p:txBody>
          <a:bodyPr/>
          <a:lstStyle/>
          <a:p>
            <a:r>
              <a:rPr lang="en-US" dirty="0"/>
              <a:t>CMAPS DEMO</a:t>
            </a:r>
          </a:p>
        </p:txBody>
      </p:sp>
    </p:spTree>
    <p:extLst>
      <p:ext uri="{BB962C8B-B14F-4D97-AF65-F5344CB8AC3E}">
        <p14:creationId xmlns:p14="http://schemas.microsoft.com/office/powerpoint/2010/main" val="780000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F28115D-99E6-4DE5-95C1-742BF5503C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0" t="7478" r="20850" b="7461"/>
          <a:stretch/>
        </p:blipFill>
        <p:spPr>
          <a:xfrm rot="10800000">
            <a:off x="96285" y="1841950"/>
            <a:ext cx="4670286" cy="5016049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83F3777-5A55-42A4-BF8B-C5878B648D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0" t="16074" r="3889" b="5626"/>
          <a:stretch/>
        </p:blipFill>
        <p:spPr>
          <a:xfrm rot="16200000">
            <a:off x="4572634" y="2382918"/>
            <a:ext cx="5025057" cy="39251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3A0DD2-DD01-40E2-9646-0E883D17F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932" y="111137"/>
            <a:ext cx="8826068" cy="14513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000FF"/>
                </a:solidFill>
              </a:rPr>
              <a:t>Method 1: </a:t>
            </a:r>
            <a:r>
              <a:rPr lang="en-US" sz="2000" b="1" dirty="0"/>
              <a:t>“Modeling” – </a:t>
            </a:r>
            <a:r>
              <a:rPr lang="en-US" sz="2000" b="1" cap="all" dirty="0">
                <a:highlight>
                  <a:srgbClr val="FFFF00"/>
                </a:highlight>
              </a:rPr>
              <a:t>In-class implementation</a:t>
            </a:r>
          </a:p>
          <a:p>
            <a:pPr marL="0" indent="0" algn="ctr">
              <a:buNone/>
            </a:pPr>
            <a:r>
              <a:rPr lang="en-US" sz="100" b="1" cap="all" dirty="0">
                <a:highlight>
                  <a:srgbClr val="FFFF00"/>
                </a:highlight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				</a:t>
            </a:r>
            <a:r>
              <a:rPr lang="en-US" sz="1400" u="sng" dirty="0"/>
              <a:t>Materials: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				- Mini-whiteboard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				- Dry-erase markers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				- Post-its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946768-32C5-4ABC-B8F5-018CF428F1AA}"/>
              </a:ext>
            </a:extLst>
          </p:cNvPr>
          <p:cNvSpPr/>
          <p:nvPr/>
        </p:nvSpPr>
        <p:spPr>
          <a:xfrm>
            <a:off x="3882704" y="495489"/>
            <a:ext cx="1652911" cy="8877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357F24-7C7C-42C0-9EA8-14CA4D3E7D09}"/>
              </a:ext>
            </a:extLst>
          </p:cNvPr>
          <p:cNvSpPr txBox="1"/>
          <p:nvPr/>
        </p:nvSpPr>
        <p:spPr>
          <a:xfrm>
            <a:off x="1729191" y="1395403"/>
            <a:ext cx="6272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</a:rPr>
              <a:t>Question</a:t>
            </a:r>
            <a:r>
              <a:rPr lang="en-US" sz="2000" b="1" dirty="0">
                <a:solidFill>
                  <a:srgbClr val="FF0000"/>
                </a:solidFill>
              </a:rPr>
              <a:t>: How do these student concept maps compare?</a:t>
            </a:r>
          </a:p>
        </p:txBody>
      </p:sp>
    </p:spTree>
    <p:extLst>
      <p:ext uri="{BB962C8B-B14F-4D97-AF65-F5344CB8AC3E}">
        <p14:creationId xmlns:p14="http://schemas.microsoft.com/office/powerpoint/2010/main" val="158386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4518C28-0742-4845-96BE-88483A01C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77" y="1132768"/>
            <a:ext cx="7296480" cy="572523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05653D-EDDA-44C5-A38D-E473450CD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476" y="106532"/>
            <a:ext cx="4834890" cy="532661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Method 1 Exercise - Key</a:t>
            </a:r>
          </a:p>
        </p:txBody>
      </p:sp>
    </p:spTree>
    <p:extLst>
      <p:ext uri="{BB962C8B-B14F-4D97-AF65-F5344CB8AC3E}">
        <p14:creationId xmlns:p14="http://schemas.microsoft.com/office/powerpoint/2010/main" val="699095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DE4A9-C2EA-4A02-9E9F-7223EADC5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12FDA-DF5B-452B-AE2B-81F5F84B2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734115" cy="4095781"/>
          </a:xfrm>
        </p:spPr>
        <p:txBody>
          <a:bodyPr/>
          <a:lstStyle/>
          <a:p>
            <a:r>
              <a:rPr lang="en-US" dirty="0"/>
              <a:t>What is Concept Mapping?</a:t>
            </a:r>
          </a:p>
          <a:p>
            <a:r>
              <a:rPr lang="en-US" dirty="0"/>
              <a:t>What is a Concept Map?</a:t>
            </a:r>
          </a:p>
          <a:p>
            <a:r>
              <a:rPr lang="en-US" dirty="0"/>
              <a:t>Literature Review</a:t>
            </a:r>
          </a:p>
          <a:p>
            <a:r>
              <a:rPr lang="en-US" dirty="0"/>
              <a:t>Pros and Cons of Concept Maps</a:t>
            </a:r>
          </a:p>
          <a:p>
            <a:r>
              <a:rPr lang="en-US" dirty="0"/>
              <a:t>Classroom Implementation of Concept Maps</a:t>
            </a:r>
          </a:p>
          <a:p>
            <a:r>
              <a:rPr lang="en-US" dirty="0"/>
              <a:t>Introduction to CMAPS software</a:t>
            </a:r>
          </a:p>
          <a:p>
            <a:r>
              <a:rPr lang="en-US" dirty="0"/>
              <a:t>Case Studies in Introductory Biology</a:t>
            </a:r>
          </a:p>
          <a:p>
            <a:r>
              <a:rPr lang="en-US" dirty="0"/>
              <a:t>Case Studies in Anatomy and Physiology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67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AB6AB3-0403-405B-9A4C-085D53906971}"/>
              </a:ext>
            </a:extLst>
          </p:cNvPr>
          <p:cNvSpPr txBox="1"/>
          <p:nvPr/>
        </p:nvSpPr>
        <p:spPr>
          <a:xfrm>
            <a:off x="3409025" y="3098307"/>
            <a:ext cx="2061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Method 2</a:t>
            </a:r>
          </a:p>
        </p:txBody>
      </p:sp>
    </p:spTree>
    <p:extLst>
      <p:ext uri="{BB962C8B-B14F-4D97-AF65-F5344CB8AC3E}">
        <p14:creationId xmlns:p14="http://schemas.microsoft.com/office/powerpoint/2010/main" val="33781570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E45EA-5B8B-4598-B1BA-9A568327F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830" y="289788"/>
            <a:ext cx="8426574" cy="55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00FF"/>
                </a:solidFill>
              </a:rPr>
              <a:t>Method 2: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Provide students pre-made concept maps </a:t>
            </a:r>
            <a:r>
              <a:rPr lang="en-US" sz="2000" b="1" dirty="0"/>
              <a:t>(Today is your lucky day!)</a:t>
            </a:r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53C543-B3C8-41ED-99D0-19D893EC6DB1}"/>
              </a:ext>
            </a:extLst>
          </p:cNvPr>
          <p:cNvSpPr txBox="1"/>
          <p:nvPr/>
        </p:nvSpPr>
        <p:spPr>
          <a:xfrm>
            <a:off x="1682393" y="2806308"/>
            <a:ext cx="5042498" cy="37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Browse examples in our Dropbox folder “Method 2”</a:t>
            </a:r>
          </a:p>
        </p:txBody>
      </p:sp>
    </p:spTree>
    <p:extLst>
      <p:ext uri="{BB962C8B-B14F-4D97-AF65-F5344CB8AC3E}">
        <p14:creationId xmlns:p14="http://schemas.microsoft.com/office/powerpoint/2010/main" val="2591964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AD2D6-1B68-48E0-AFF7-5B356D51E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1426" y="2677885"/>
            <a:ext cx="4260141" cy="118994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Mentimeter</a:t>
            </a:r>
            <a:r>
              <a:rPr lang="en-US" dirty="0"/>
              <a:t> Break</a:t>
            </a:r>
          </a:p>
        </p:txBody>
      </p:sp>
    </p:spTree>
    <p:extLst>
      <p:ext uri="{BB962C8B-B14F-4D97-AF65-F5344CB8AC3E}">
        <p14:creationId xmlns:p14="http://schemas.microsoft.com/office/powerpoint/2010/main" val="5193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5F14B68-30B5-4D75-AA85-5045116C3DA5}"/>
              </a:ext>
            </a:extLst>
          </p:cNvPr>
          <p:cNvSpPr txBox="1"/>
          <p:nvPr/>
        </p:nvSpPr>
        <p:spPr>
          <a:xfrm>
            <a:off x="3409025" y="3098307"/>
            <a:ext cx="2061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Method 3</a:t>
            </a:r>
          </a:p>
        </p:txBody>
      </p:sp>
    </p:spTree>
    <p:extLst>
      <p:ext uri="{BB962C8B-B14F-4D97-AF65-F5344CB8AC3E}">
        <p14:creationId xmlns:p14="http://schemas.microsoft.com/office/powerpoint/2010/main" val="3783982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C843D1-EFD9-4F0C-9EB2-1CD351B22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830" y="289789"/>
            <a:ext cx="8426574" cy="935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00FF"/>
                </a:solidFill>
              </a:rPr>
              <a:t>Method 3: </a:t>
            </a:r>
            <a:r>
              <a:rPr lang="en-US" sz="2000" dirty="0"/>
              <a:t>Provide students incomplete concept maps that have be completed by students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B184BC-D668-4973-93E2-FF046CD97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7" y="1861155"/>
            <a:ext cx="9144000" cy="4562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7D7ED7-E76F-4728-AC27-CF90D79E35B4}"/>
              </a:ext>
            </a:extLst>
          </p:cNvPr>
          <p:cNvSpPr txBox="1"/>
          <p:nvPr/>
        </p:nvSpPr>
        <p:spPr>
          <a:xfrm>
            <a:off x="3088283" y="1171905"/>
            <a:ext cx="2786737" cy="371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highlight>
                  <a:srgbClr val="FFFF00"/>
                </a:highlight>
              </a:rPr>
              <a:t>Example 1</a:t>
            </a:r>
            <a:r>
              <a:rPr lang="en-US" dirty="0">
                <a:highlight>
                  <a:srgbClr val="FFFF00"/>
                </a:highlight>
              </a:rPr>
              <a:t>: Nervous System</a:t>
            </a:r>
          </a:p>
        </p:txBody>
      </p:sp>
    </p:spTree>
    <p:extLst>
      <p:ext uri="{BB962C8B-B14F-4D97-AF65-F5344CB8AC3E}">
        <p14:creationId xmlns:p14="http://schemas.microsoft.com/office/powerpoint/2010/main" val="136570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493B432-8058-4DFE-A525-8FB18AA675AC}"/>
              </a:ext>
            </a:extLst>
          </p:cNvPr>
          <p:cNvSpPr txBox="1">
            <a:spLocks/>
          </p:cNvSpPr>
          <p:nvPr/>
        </p:nvSpPr>
        <p:spPr>
          <a:xfrm>
            <a:off x="736801" y="2794050"/>
            <a:ext cx="7670398" cy="11143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</a:rPr>
              <a:t>Please open the file “Nervous </a:t>
            </a:r>
            <a:r>
              <a:rPr lang="en-US" dirty="0" err="1">
                <a:solidFill>
                  <a:srgbClr val="FF0000"/>
                </a:solidFill>
              </a:rPr>
              <a:t>System_Fill-in_cmap.cmap</a:t>
            </a:r>
            <a:r>
              <a:rPr lang="en-US" dirty="0">
                <a:solidFill>
                  <a:srgbClr val="FF0000"/>
                </a:solidFill>
              </a:rPr>
              <a:t>” in CMAPS (located in Method 3 folder).</a:t>
            </a:r>
          </a:p>
        </p:txBody>
      </p:sp>
    </p:spTree>
    <p:extLst>
      <p:ext uri="{BB962C8B-B14F-4D97-AF65-F5344CB8AC3E}">
        <p14:creationId xmlns:p14="http://schemas.microsoft.com/office/powerpoint/2010/main" val="38121063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838F93-81C6-478F-893F-749B30D1B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4" y="1759227"/>
            <a:ext cx="9044072" cy="45322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98F1A67-4A1C-406F-B621-C8088685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555" y="0"/>
            <a:ext cx="483489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Method 3 Exercise - Key</a:t>
            </a:r>
          </a:p>
        </p:txBody>
      </p:sp>
    </p:spTree>
    <p:extLst>
      <p:ext uri="{BB962C8B-B14F-4D97-AF65-F5344CB8AC3E}">
        <p14:creationId xmlns:p14="http://schemas.microsoft.com/office/powerpoint/2010/main" val="18150461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0A6AAF1-0972-4B08-9904-95E4E0A5C411}"/>
              </a:ext>
            </a:extLst>
          </p:cNvPr>
          <p:cNvSpPr txBox="1"/>
          <p:nvPr/>
        </p:nvSpPr>
        <p:spPr>
          <a:xfrm>
            <a:off x="3409025" y="3098307"/>
            <a:ext cx="2061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Method 4</a:t>
            </a:r>
          </a:p>
        </p:txBody>
      </p:sp>
    </p:spTree>
    <p:extLst>
      <p:ext uri="{BB962C8B-B14F-4D97-AF65-F5344CB8AC3E}">
        <p14:creationId xmlns:p14="http://schemas.microsoft.com/office/powerpoint/2010/main" val="20245438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A0C9B5-557D-4ABE-94FD-2248C55B8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13" y="85603"/>
            <a:ext cx="8426574" cy="935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00FF"/>
                </a:solidFill>
              </a:rPr>
              <a:t>Method 4: </a:t>
            </a:r>
            <a:r>
              <a:rPr lang="en-US" sz="2000" dirty="0"/>
              <a:t>Showcase building a concept map during lecture (all while encouraging real-time feedback!) and then as a “gift,” provide the map to the class!</a:t>
            </a:r>
          </a:p>
          <a:p>
            <a:endParaRPr lang="en-US" sz="2000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9B21794-F473-4DFC-A75D-62055F84C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129" y="1929099"/>
            <a:ext cx="5979796" cy="49062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211E80-062D-4794-9BF1-374778A2E838}"/>
              </a:ext>
            </a:extLst>
          </p:cNvPr>
          <p:cNvSpPr txBox="1"/>
          <p:nvPr/>
        </p:nvSpPr>
        <p:spPr>
          <a:xfrm>
            <a:off x="2993571" y="1290350"/>
            <a:ext cx="2797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highlight>
                  <a:srgbClr val="FFFF00"/>
                </a:highlight>
              </a:rPr>
              <a:t>EXAMPLE 1</a:t>
            </a:r>
            <a:r>
              <a:rPr lang="en-US" dirty="0">
                <a:highlight>
                  <a:srgbClr val="FFFF00"/>
                </a:highlight>
              </a:rPr>
              <a:t>: Photosynthesis</a:t>
            </a:r>
          </a:p>
        </p:txBody>
      </p:sp>
    </p:spTree>
    <p:extLst>
      <p:ext uri="{BB962C8B-B14F-4D97-AF65-F5344CB8AC3E}">
        <p14:creationId xmlns:p14="http://schemas.microsoft.com/office/powerpoint/2010/main" val="16306624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39F68CB-F78A-4E09-9431-FE0785EA0141}"/>
              </a:ext>
            </a:extLst>
          </p:cNvPr>
          <p:cNvSpPr txBox="1"/>
          <p:nvPr/>
        </p:nvSpPr>
        <p:spPr>
          <a:xfrm>
            <a:off x="2911928" y="267093"/>
            <a:ext cx="332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highlight>
                  <a:srgbClr val="FFFF00"/>
                </a:highlight>
              </a:rPr>
              <a:t>EXAMPLE 2</a:t>
            </a:r>
            <a:r>
              <a:rPr lang="en-US" dirty="0">
                <a:highlight>
                  <a:srgbClr val="FFFF00"/>
                </a:highlight>
              </a:rPr>
              <a:t>: Organismal Diversity</a:t>
            </a:r>
          </a:p>
        </p:txBody>
      </p:sp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4279DE8E-EE8E-4344-8178-9B341E69F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004" y="735657"/>
            <a:ext cx="5845785" cy="602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19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DE4A9-C2EA-4A02-9E9F-7223EADC5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12FDA-DF5B-452B-AE2B-81F5F84B2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734115" cy="4095781"/>
          </a:xfrm>
        </p:spPr>
        <p:txBody>
          <a:bodyPr/>
          <a:lstStyle/>
          <a:p>
            <a:r>
              <a:rPr lang="en-US" dirty="0"/>
              <a:t>What is Concept Mapping?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What is a Concept Map?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Literature Review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Pros and Cons of Concept Maps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Classroom Implementation of Concept Maps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Introduction to CMAPS software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Case Studies in Introductory Biology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Case Studies in Anatomy and Physiology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0827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A69503-2D21-4CBE-9253-F191B6EC3A8A}"/>
              </a:ext>
            </a:extLst>
          </p:cNvPr>
          <p:cNvSpPr txBox="1"/>
          <p:nvPr/>
        </p:nvSpPr>
        <p:spPr>
          <a:xfrm>
            <a:off x="3409025" y="3098307"/>
            <a:ext cx="2061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Method 5</a:t>
            </a:r>
          </a:p>
        </p:txBody>
      </p:sp>
    </p:spTree>
    <p:extLst>
      <p:ext uri="{BB962C8B-B14F-4D97-AF65-F5344CB8AC3E}">
        <p14:creationId xmlns:p14="http://schemas.microsoft.com/office/powerpoint/2010/main" val="33527018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DD3EDC-58A0-4EA5-9C0D-6BD6BFA86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830" y="289789"/>
            <a:ext cx="8426574" cy="731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00FF"/>
                </a:solidFill>
              </a:rPr>
              <a:t>Method 5: </a:t>
            </a:r>
            <a:r>
              <a:rPr lang="en-US" sz="2000" dirty="0"/>
              <a:t>Concept maps can be used for formative assessment and summative assessment.</a:t>
            </a:r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1B14B1-2526-407D-8D69-10B5FE5EC54F}"/>
              </a:ext>
            </a:extLst>
          </p:cNvPr>
          <p:cNvSpPr txBox="1"/>
          <p:nvPr/>
        </p:nvSpPr>
        <p:spPr>
          <a:xfrm>
            <a:off x="2933521" y="3584297"/>
            <a:ext cx="294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</a:rPr>
              <a:t>See </a:t>
            </a:r>
            <a:r>
              <a:rPr lang="en-US" sz="2400" b="1" dirty="0" err="1">
                <a:highlight>
                  <a:srgbClr val="FFFF00"/>
                </a:highlight>
              </a:rPr>
              <a:t>Soika</a:t>
            </a:r>
            <a:r>
              <a:rPr lang="en-US" sz="2400" b="1" dirty="0">
                <a:highlight>
                  <a:srgbClr val="FFFF00"/>
                </a:highlight>
              </a:rPr>
              <a:t> et al. 2012!</a:t>
            </a:r>
          </a:p>
        </p:txBody>
      </p:sp>
    </p:spTree>
    <p:extLst>
      <p:ext uri="{BB962C8B-B14F-4D97-AF65-F5344CB8AC3E}">
        <p14:creationId xmlns:p14="http://schemas.microsoft.com/office/powerpoint/2010/main" val="9694564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DE4A9-C2EA-4A02-9E9F-7223EADC5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12FDA-DF5B-452B-AE2B-81F5F84B2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734115" cy="4095781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What is Concept Mapping?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What is a Concept Map?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Literature Review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Pros and Cons of Concept Maps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Classroom Implementation of Concept Maps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Introduction to CMAPS software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Case Studies in Introductory Biology</a:t>
            </a:r>
          </a:p>
          <a:p>
            <a:r>
              <a:rPr lang="en-US" dirty="0"/>
              <a:t>Case Studies in Anatomy and Physiology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2393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D6883-9721-4FE0-BEBD-7C2EDF045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2647" y="3077418"/>
            <a:ext cx="3727050" cy="703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Switch to Emma!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D83B5-BFD3-47B2-AA13-37179799A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586" y="5613990"/>
            <a:ext cx="988828" cy="98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8761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D6883-9721-4FE0-BEBD-7C2EDF045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188" y="2953714"/>
            <a:ext cx="4560427" cy="61128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b="1" dirty="0"/>
              <a:t>Workshop Wrap-Up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FD293BF-688C-465A-9683-334DDDE40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4" b="89899" l="7937" r="90188">
                        <a14:foregroundMark x1="49351" y1="8514" x2="49351" y2="8514"/>
                        <a14:foregroundMark x1="33045" y1="34488" x2="33045" y2="34488"/>
                        <a14:foregroundMark x1="36075" y1="36652" x2="36075" y2="36652"/>
                        <a14:foregroundMark x1="38240" y1="31457" x2="38240" y2="31457"/>
                        <a14:foregroundMark x1="30159" y1="23377" x2="24242" y2="23377"/>
                        <a14:foregroundMark x1="11544" y1="23377" x2="11544" y2="23377"/>
                        <a14:foregroundMark x1="24242" y1="27850" x2="24242" y2="27850"/>
                        <a14:foregroundMark x1="24242" y1="27850" x2="24242" y2="27850"/>
                        <a14:foregroundMark x1="21212" y1="27850" x2="21212" y2="27850"/>
                        <a14:foregroundMark x1="19769" y1="30736" x2="19769" y2="30736"/>
                        <a14:foregroundMark x1="19769" y1="33045" x2="19769" y2="35209"/>
                        <a14:foregroundMark x1="20491" y1="40404" x2="26407" y2="41847"/>
                        <a14:foregroundMark x1="44156" y1="35209" x2="47186" y2="35209"/>
                        <a14:foregroundMark x1="49351" y1="32179" x2="49351" y2="32179"/>
                        <a14:foregroundMark x1="49351" y1="31457" x2="49351" y2="31457"/>
                        <a14:foregroundMark x1="49351" y1="31457" x2="51659" y2="30736"/>
                        <a14:foregroundMark x1="53102" y1="30014" x2="56854" y2="28571"/>
                        <a14:foregroundMark x1="60462" y1="27850" x2="67100" y2="27850"/>
                        <a14:foregroundMark x1="69408" y1="29293" x2="71573" y2="30014"/>
                        <a14:foregroundMark x1="73160" y1="28571" x2="73160" y2="28571"/>
                        <a14:foregroundMark x1="74603" y1="25541" x2="74603" y2="25541"/>
                        <a14:foregroundMark x1="74603" y1="24820" x2="74603" y2="28571"/>
                        <a14:foregroundMark x1="74603" y1="31457" x2="74603" y2="35931"/>
                        <a14:foregroundMark x1="74603" y1="38961" x2="73882" y2="42569"/>
                        <a14:foregroundMark x1="73160" y1="44156" x2="73160" y2="44156"/>
                        <a14:foregroundMark x1="73160" y1="44156" x2="73160" y2="44156"/>
                        <a14:foregroundMark x1="52381" y1="41126" x2="52381" y2="41126"/>
                        <a14:foregroundMark x1="51659" y1="41126" x2="51659" y2="41126"/>
                        <a14:foregroundMark x1="51659" y1="38961" x2="51659" y2="38961"/>
                        <a14:foregroundMark x1="50794" y1="38095" x2="50794" y2="38095"/>
                        <a14:foregroundMark x1="50072" y1="35931" x2="47908" y2="30736"/>
                        <a14:foregroundMark x1="47908" y1="27850" x2="47908" y2="27850"/>
                        <a14:foregroundMark x1="47908" y1="24820" x2="47908" y2="24820"/>
                        <a14:foregroundMark x1="50072" y1="25541" x2="52381" y2="25541"/>
                        <a14:foregroundMark x1="53824" y1="24820" x2="61183" y2="25541"/>
                        <a14:foregroundMark x1="63492" y1="30736" x2="66378" y2="33766"/>
                        <a14:foregroundMark x1="66378" y1="34488" x2="66378" y2="38095"/>
                        <a14:foregroundMark x1="64214" y1="41126" x2="62049" y2="42569"/>
                        <a14:foregroundMark x1="59740" y1="41126" x2="56854" y2="43290"/>
                        <a14:foregroundMark x1="55988" y1="43290" x2="55988" y2="43290"/>
                        <a14:foregroundMark x1="42713" y1="41126" x2="42713" y2="41126"/>
                        <a14:foregroundMark x1="38240" y1="33766" x2="38240" y2="33766"/>
                        <a14:foregroundMark x1="38240" y1="33766" x2="38240" y2="35931"/>
                        <a14:foregroundMark x1="38240" y1="35931" x2="38240" y2="38095"/>
                        <a14:foregroundMark x1="37518" y1="37374" x2="37518" y2="37374"/>
                        <a14:foregroundMark x1="35354" y1="24820" x2="35354" y2="24820"/>
                        <a14:foregroundMark x1="35354" y1="24820" x2="35354" y2="24820"/>
                        <a14:foregroundMark x1="32323" y1="26263" x2="32323" y2="26263"/>
                        <a14:foregroundMark x1="31602" y1="26984" x2="31602" y2="26984"/>
                        <a14:foregroundMark x1="31602" y1="26984" x2="31602" y2="26984"/>
                        <a14:foregroundMark x1="35354" y1="29293" x2="35354" y2="29293"/>
                        <a14:foregroundMark x1="33766" y1="75902" x2="33766" y2="75902"/>
                        <a14:foregroundMark x1="33766" y1="76623" x2="35354" y2="78932"/>
                        <a14:foregroundMark x1="36797" y1="76623" x2="38961" y2="76623"/>
                        <a14:foregroundMark x1="41991" y1="75902" x2="46465" y2="75902"/>
                        <a14:foregroundMark x1="7937" y1="48485" x2="7937" y2="48485"/>
                        <a14:foregroundMark x1="9380" y1="58874" x2="9380" y2="58874"/>
                        <a14:foregroundMark x1="53824" y1="87013" x2="53824" y2="87013"/>
                        <a14:foregroundMark x1="26407" y1="69986" x2="26407" y2="69986"/>
                        <a14:foregroundMark x1="26407" y1="69986" x2="26407" y2="69986"/>
                        <a14:foregroundMark x1="88600" y1="53680" x2="88600" y2="53680"/>
                        <a14:foregroundMark x1="88600" y1="51515" x2="88600" y2="51515"/>
                        <a14:foregroundMark x1="88600" y1="55267" x2="88600" y2="55267"/>
                        <a14:foregroundMark x1="88600" y1="52237" x2="88600" y2="52237"/>
                        <a14:foregroundMark x1="88600" y1="52237" x2="88600" y2="52237"/>
                        <a14:foregroundMark x1="88600" y1="50072" x2="88600" y2="50072"/>
                        <a14:foregroundMark x1="90188" y1="50072" x2="90188" y2="50072"/>
                        <a14:foregroundMark x1="90188" y1="55988" x2="90188" y2="55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470" y="5472970"/>
            <a:ext cx="1198235" cy="119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5325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71B1D35-8560-4124-B623-447AB9ADD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936"/>
            <a:ext cx="9144000" cy="415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258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DA59E7-2BE8-4188-84D2-D8E324286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30" y="934147"/>
            <a:ext cx="8358740" cy="49897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3EAD9C0-22EE-4386-8B9B-061D25C7C34E}"/>
              </a:ext>
            </a:extLst>
          </p:cNvPr>
          <p:cNvSpPr/>
          <p:nvPr/>
        </p:nvSpPr>
        <p:spPr>
          <a:xfrm>
            <a:off x="4114800" y="5195423"/>
            <a:ext cx="719847" cy="437745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3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C1572-44CE-4308-9BF1-2B7CB4AC7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0543" y="166886"/>
            <a:ext cx="4027714" cy="614588"/>
          </a:xfrm>
        </p:spPr>
        <p:txBody>
          <a:bodyPr>
            <a:noAutofit/>
          </a:bodyPr>
          <a:lstStyle/>
          <a:p>
            <a:r>
              <a:rPr lang="en-US" sz="3600" b="1" u="sng" dirty="0">
                <a:solidFill>
                  <a:srgbClr val="0000FF"/>
                </a:solidFill>
                <a:latin typeface="+mn-lt"/>
              </a:rPr>
              <a:t>Acknowledgements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D7E5E4-7184-4550-B48A-C604525AE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501" y="1657043"/>
            <a:ext cx="4740710" cy="817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9D6C36-6FC6-4EA2-A7DA-B581A2A33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266" y="2899334"/>
            <a:ext cx="3695179" cy="621729"/>
          </a:xfrm>
          <a:prstGeom prst="rect">
            <a:avLst/>
          </a:prstGeom>
        </p:spPr>
      </p:pic>
      <p:pic>
        <p:nvPicPr>
          <p:cNvPr id="6" name="Picture 2" descr="Association for Biology Laboratory Education">
            <a:extLst>
              <a:ext uri="{FF2B5EF4-FFF2-40B4-BE49-F238E27FC236}">
                <a16:creationId xmlns:a16="http://schemas.microsoft.com/office/drawing/2014/main" id="{3BB06BD4-2C3B-4DBF-9CD7-BD81D35D0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961" y="5412462"/>
            <a:ext cx="2753786" cy="6640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F0D9EB7-2421-46D4-98D5-05B9A444F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661" y="3945990"/>
            <a:ext cx="1822677" cy="9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774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FF7B7-EF92-4151-BF99-FD741B027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64" y="177607"/>
            <a:ext cx="7886700" cy="4068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+mn-lt"/>
              </a:rPr>
              <a:t>What is a Concept Mapping?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D95A6B-B11F-45FA-A2CA-5676346D8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02" y="763699"/>
            <a:ext cx="7886700" cy="23356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92547C-ECA8-4D3C-97D7-E345979F11DE}"/>
              </a:ext>
            </a:extLst>
          </p:cNvPr>
          <p:cNvSpPr txBox="1"/>
          <p:nvPr/>
        </p:nvSpPr>
        <p:spPr>
          <a:xfrm>
            <a:off x="5828953" y="2775700"/>
            <a:ext cx="185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Soika</a:t>
            </a:r>
            <a:r>
              <a:rPr lang="en-US" dirty="0"/>
              <a:t> et al. 2012)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8370BA-882B-475E-8F6E-CB4531E1A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582" y="3278613"/>
            <a:ext cx="3560754" cy="34930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56E05A-262D-408F-A237-6820EA2CB783}"/>
              </a:ext>
            </a:extLst>
          </p:cNvPr>
          <p:cNvSpPr txBox="1"/>
          <p:nvPr/>
        </p:nvSpPr>
        <p:spPr>
          <a:xfrm>
            <a:off x="5828953" y="6311061"/>
            <a:ext cx="1856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Sivaraman</a:t>
            </a:r>
            <a:r>
              <a:rPr lang="en-US" dirty="0"/>
              <a:t> 2020)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E4A490-4A18-4958-AA60-7D194D379A86}"/>
              </a:ext>
            </a:extLst>
          </p:cNvPr>
          <p:cNvSpPr/>
          <p:nvPr/>
        </p:nvSpPr>
        <p:spPr>
          <a:xfrm>
            <a:off x="783771" y="1262743"/>
            <a:ext cx="2394858" cy="23948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9FBA84-F80D-4646-A0D9-A3FBE5B03AE9}"/>
              </a:ext>
            </a:extLst>
          </p:cNvPr>
          <p:cNvSpPr/>
          <p:nvPr/>
        </p:nvSpPr>
        <p:spPr>
          <a:xfrm>
            <a:off x="5323114" y="1861555"/>
            <a:ext cx="1643744" cy="22632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75E975-DCFA-4182-8AAA-0C4AF68035C7}"/>
              </a:ext>
            </a:extLst>
          </p:cNvPr>
          <p:cNvSpPr/>
          <p:nvPr/>
        </p:nvSpPr>
        <p:spPr>
          <a:xfrm>
            <a:off x="2111829" y="2429790"/>
            <a:ext cx="1382486" cy="23948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8F9B4E-49EE-4EDD-8E42-83B6BA5496D1}"/>
              </a:ext>
            </a:extLst>
          </p:cNvPr>
          <p:cNvSpPr/>
          <p:nvPr/>
        </p:nvSpPr>
        <p:spPr>
          <a:xfrm>
            <a:off x="4014924" y="1637150"/>
            <a:ext cx="1558562" cy="22632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B95BF0-81F2-4A98-AED7-02239C7406F5}"/>
              </a:ext>
            </a:extLst>
          </p:cNvPr>
          <p:cNvSpPr/>
          <p:nvPr/>
        </p:nvSpPr>
        <p:spPr>
          <a:xfrm>
            <a:off x="3641486" y="847971"/>
            <a:ext cx="1060054" cy="22632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46C52B-0071-498D-821D-16DBFC641352}"/>
              </a:ext>
            </a:extLst>
          </p:cNvPr>
          <p:cNvSpPr/>
          <p:nvPr/>
        </p:nvSpPr>
        <p:spPr>
          <a:xfrm>
            <a:off x="2430780" y="4930708"/>
            <a:ext cx="3398173" cy="369332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63329F-0903-404E-9500-527E4C2587D3}"/>
              </a:ext>
            </a:extLst>
          </p:cNvPr>
          <p:cNvSpPr/>
          <p:nvPr/>
        </p:nvSpPr>
        <p:spPr>
          <a:xfrm>
            <a:off x="4549140" y="5668013"/>
            <a:ext cx="1298599" cy="20700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8BED4D-B8AF-4527-AA95-B86B1B21DD3F}"/>
              </a:ext>
            </a:extLst>
          </p:cNvPr>
          <p:cNvSpPr/>
          <p:nvPr/>
        </p:nvSpPr>
        <p:spPr>
          <a:xfrm>
            <a:off x="2430780" y="4034024"/>
            <a:ext cx="3032760" cy="218852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9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DE4A9-C2EA-4A02-9E9F-7223EADC5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12FDA-DF5B-452B-AE2B-81F5F84B2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734115" cy="4095781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What is Concept Mapping?</a:t>
            </a:r>
          </a:p>
          <a:p>
            <a:r>
              <a:rPr lang="en-US" dirty="0"/>
              <a:t>What is a Concept Map?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Literature Review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Pros and Cons of Concept Maps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Classroom Implementation of Concept Maps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Case Studies in Introductory Biology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Case Studies in Anatomy and Physiology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77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D915F-FD53-4EEF-806D-28210E1D7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055"/>
            <a:ext cx="7886700" cy="55989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+mn-lt"/>
              </a:rPr>
              <a:t>What is a concept map?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33E41-DAF1-449C-9683-30997E846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629" y="803529"/>
            <a:ext cx="8289881" cy="2046204"/>
          </a:xfrm>
        </p:spPr>
        <p:txBody>
          <a:bodyPr>
            <a:normAutofit/>
          </a:bodyPr>
          <a:lstStyle/>
          <a:p>
            <a:r>
              <a:rPr lang="en-US" sz="2000" dirty="0"/>
              <a:t>Synonyms: flow chart, knowledge web, (mind map?)</a:t>
            </a:r>
          </a:p>
          <a:p>
            <a:r>
              <a:rPr lang="en-US" sz="2000" dirty="0"/>
              <a:t>Hierarchical</a:t>
            </a:r>
          </a:p>
          <a:p>
            <a:r>
              <a:rPr lang="en-US" sz="2000" dirty="0"/>
              <a:t>Influenced by previous knowledge</a:t>
            </a:r>
          </a:p>
          <a:p>
            <a:r>
              <a:rPr lang="en-US" sz="2000" dirty="0"/>
              <a:t>Visual way of communicating knowledge</a:t>
            </a:r>
          </a:p>
          <a:p>
            <a:r>
              <a:rPr lang="en-US" sz="2000" dirty="0"/>
              <a:t>Components of a Concept Map: concepts, links, cross-links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03D50C-83E2-438B-B513-77389BFBA1EE}"/>
              </a:ext>
            </a:extLst>
          </p:cNvPr>
          <p:cNvSpPr txBox="1"/>
          <p:nvPr/>
        </p:nvSpPr>
        <p:spPr>
          <a:xfrm>
            <a:off x="3635933" y="6351761"/>
            <a:ext cx="1356685" cy="282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(Source: Hu 2006)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B4B18F-647E-443E-BD89-01AA9AB79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058" y="3045284"/>
            <a:ext cx="4876434" cy="31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6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DCBFB-6CF3-4AF9-AC9F-B2616408F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77" y="174329"/>
            <a:ext cx="8744505" cy="64241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</a:rPr>
              <a:t>“Link”- word(s) that connect concept-to-concept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B8A2A3-2AE8-4257-AFA5-CA8721326D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22"/>
          <a:stretch/>
        </p:blipFill>
        <p:spPr>
          <a:xfrm>
            <a:off x="1064163" y="3200298"/>
            <a:ext cx="6793729" cy="3206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FA73BB-076A-4FC0-8A9C-2528A5487709}"/>
              </a:ext>
            </a:extLst>
          </p:cNvPr>
          <p:cNvSpPr txBox="1"/>
          <p:nvPr/>
        </p:nvSpPr>
        <p:spPr>
          <a:xfrm>
            <a:off x="3751503" y="6406673"/>
            <a:ext cx="1326526" cy="276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(Source: nhsd.org)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F284A7-5C3A-434D-A6E7-8EC568AD5F8C}"/>
              </a:ext>
            </a:extLst>
          </p:cNvPr>
          <p:cNvSpPr/>
          <p:nvPr/>
        </p:nvSpPr>
        <p:spPr>
          <a:xfrm>
            <a:off x="1083074" y="3164786"/>
            <a:ext cx="6730428" cy="312948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FBE0E6-9066-4237-B958-A3A6B0C87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928" y="964665"/>
            <a:ext cx="3070197" cy="19586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7292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DE4A9-C2EA-4A02-9E9F-7223EADC5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12FDA-DF5B-452B-AE2B-81F5F84B2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734115" cy="4095781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What is Concept Mapping?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What is a Concept Map?</a:t>
            </a:r>
          </a:p>
          <a:p>
            <a:r>
              <a:rPr lang="en-US" dirty="0"/>
              <a:t>Literature Review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Pros and Cons of Concept Maps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Classroom Implementation of Concept Maps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Introduction to CMAPS software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Case Studies in Introductory Biology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Case Studies in Anatomy and Physiology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008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680</TotalTime>
  <Words>1303</Words>
  <Application>Microsoft Office PowerPoint</Application>
  <PresentationFormat>On-screen Show (4:3)</PresentationFormat>
  <Paragraphs>199</Paragraphs>
  <Slides>47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Roboto</vt:lpstr>
      <vt:lpstr>Office Theme</vt:lpstr>
      <vt:lpstr>Demystifying Concept Mapping: Applications in Teaching Introductory Biology and Anatomy and Physiology</vt:lpstr>
      <vt:lpstr>PowerPoint Presentation</vt:lpstr>
      <vt:lpstr>Outline</vt:lpstr>
      <vt:lpstr>Outline</vt:lpstr>
      <vt:lpstr>What is a Concept Mapping?</vt:lpstr>
      <vt:lpstr>Outline</vt:lpstr>
      <vt:lpstr>What is a concept map?</vt:lpstr>
      <vt:lpstr>“Link”- word(s) that connect concept-to-concept</vt:lpstr>
      <vt:lpstr>Outline</vt:lpstr>
      <vt:lpstr>Sivaraman (2020) </vt:lpstr>
      <vt:lpstr>Outline</vt:lpstr>
      <vt:lpstr>Pros/Cons of Concept Maps</vt:lpstr>
      <vt:lpstr>Outline</vt:lpstr>
      <vt:lpstr>How do you use concept maps?</vt:lpstr>
      <vt:lpstr>Suggestions for Getting Comfortable with Concept Maps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CMAPS SOFTWARE WALKTHROUGH AND EXERCISE:</vt:lpstr>
      <vt:lpstr>PowerPoint Presentation</vt:lpstr>
      <vt:lpstr>Outline</vt:lpstr>
      <vt:lpstr>PowerPoint Presentation</vt:lpstr>
      <vt:lpstr>PowerPoint Presentation</vt:lpstr>
      <vt:lpstr>CMAPS DEMO</vt:lpstr>
      <vt:lpstr>PowerPoint Presentation</vt:lpstr>
      <vt:lpstr>Method 1 Exercise - Key</vt:lpstr>
      <vt:lpstr>PowerPoint Presentation</vt:lpstr>
      <vt:lpstr>PowerPoint Presentation</vt:lpstr>
      <vt:lpstr>Mentimeter Break</vt:lpstr>
      <vt:lpstr>PowerPoint Presentation</vt:lpstr>
      <vt:lpstr>PowerPoint Presentation</vt:lpstr>
      <vt:lpstr>PowerPoint Presentation</vt:lpstr>
      <vt:lpstr>Method 3 Exercise - Key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Demystifying Concept Mapping: Applications in Teaching Introductory Biology and Anatomy and Physiology</dc:title>
  <dc:creator>Peter Park</dc:creator>
  <cp:lastModifiedBy>Peter Park</cp:lastModifiedBy>
  <cp:revision>94</cp:revision>
  <cp:lastPrinted>2021-06-24T15:56:21Z</cp:lastPrinted>
  <dcterms:created xsi:type="dcterms:W3CDTF">2021-06-23T12:32:08Z</dcterms:created>
  <dcterms:modified xsi:type="dcterms:W3CDTF">2021-10-19T00:36:27Z</dcterms:modified>
</cp:coreProperties>
</file>